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theme/theme5.xml" ContentType="application/vnd.openxmlformats-officedocument.theme+xml"/>
  <Override PartName="/ppt/slideLayouts/slideLayout1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23"/>
  </p:notesMasterIdLst>
  <p:handoutMasterIdLst>
    <p:handoutMasterId r:id="rId24"/>
  </p:handoutMasterIdLst>
  <p:sldIdLst>
    <p:sldId id="355" r:id="rId7"/>
    <p:sldId id="396" r:id="rId8"/>
    <p:sldId id="397" r:id="rId9"/>
    <p:sldId id="398" r:id="rId10"/>
    <p:sldId id="405" r:id="rId11"/>
    <p:sldId id="399" r:id="rId12"/>
    <p:sldId id="406" r:id="rId13"/>
    <p:sldId id="407" r:id="rId14"/>
    <p:sldId id="400" r:id="rId15"/>
    <p:sldId id="408" r:id="rId16"/>
    <p:sldId id="409" r:id="rId17"/>
    <p:sldId id="412" r:id="rId18"/>
    <p:sldId id="402" r:id="rId19"/>
    <p:sldId id="403" r:id="rId20"/>
    <p:sldId id="404" r:id="rId21"/>
    <p:sldId id="411" r:id="rId22"/>
  </p:sldIdLst>
  <p:sldSz cx="9144000" cy="5143500" type="screen16x9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32" autoAdjust="0"/>
    <p:restoredTop sz="88293" autoAdjust="0"/>
  </p:normalViewPr>
  <p:slideViewPr>
    <p:cSldViewPr snapToGrid="0">
      <p:cViewPr varScale="1">
        <p:scale>
          <a:sx n="162" d="100"/>
          <a:sy n="162" d="100"/>
        </p:scale>
        <p:origin x="192" y="616"/>
      </p:cViewPr>
      <p:guideLst>
        <p:guide orient="horz" pos="2160"/>
        <p:guide pos="2880"/>
        <p:guide orient="horz" pos="16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1" d="100"/>
          <a:sy n="131" d="100"/>
        </p:scale>
        <p:origin x="-810" y="-96"/>
      </p:cViewPr>
      <p:guideLst>
        <p:guide orient="horz" pos="2100"/>
        <p:guide pos="312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06/04/2024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06/04/2024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740025" y="500063"/>
            <a:ext cx="444500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2740025" y="500063"/>
            <a:ext cx="4445000" cy="2500312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Good</a:t>
            </a:r>
            <a:r>
              <a:rPr lang="de-DE" dirty="0"/>
              <a:t> Morning </a:t>
            </a:r>
            <a:r>
              <a:rPr lang="de-DE" dirty="0" err="1"/>
              <a:t>everyone</a:t>
            </a:r>
            <a:r>
              <a:rPr lang="de-DE" dirty="0"/>
              <a:t>!</a:t>
            </a:r>
          </a:p>
          <a:p>
            <a:endParaRPr lang="de-DE" dirty="0"/>
          </a:p>
          <a:p>
            <a:r>
              <a:rPr lang="de-DE" dirty="0"/>
              <a:t>I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discuss why we want to contribute to Artemis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That is the Problem, </a:t>
            </a:r>
            <a:r>
              <a:rPr lang="en-US" dirty="0" err="1"/>
              <a:t>Motiviation</a:t>
            </a:r>
            <a:r>
              <a:rPr lang="en-US" dirty="0"/>
              <a:t>, and Objectives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Next, we examine how we did it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That is the Requirements Analysis and System Design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Last but not least, does our implementation actually work?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I will show you a demo of the realized use cases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And we take a look at the evaluation, the current status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7033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Many users depend on Artemis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We have novice users, for example, students in their first semester, who attend a course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On the other hand, we have advanced users, instructors and tutors, which use Artemis even more frequently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However, until now, the Artemis iOS app presents them with a deficient user interface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126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would we want to use the iOS app, you might ask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Mobile devices usage is at its highest level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We can imagine that some students even prefer tablets over laptops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But we will only look at mobile phones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Secondly, we want to keep students involved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Let users communicate and collaborate directly through Artemis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At the tip of their fingers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1215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work is concerned with the communication feature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So far the iOS app underperforms in this area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We make sure to strengthen its fundamentals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And connect to the Artemis server efficiently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Even though we want students to be involved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  <a:endParaRPr lang="en-US" dirty="0"/>
          </a:p>
          <a:p>
            <a:r>
              <a:rPr lang="en-US" dirty="0"/>
              <a:t>we do not want to interrupt them all the time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To make the iOS app more fun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We want to enable users to mention content throughout the course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320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Let's look at the use cases in more detail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At the top we have use cases concerning the code of conduct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A code of conduct is required by the App Store Guidelines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effectLst/>
                <a:latin typeface=".Apple Color Emoji UI"/>
              </a:rPr>
              <a:t>🔴</a:t>
            </a:r>
          </a:p>
          <a:p>
            <a:r>
              <a:rPr lang="en-US" dirty="0"/>
              <a:t>if the service shows user-generated content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6981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recognize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9525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83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133600"/>
            <a:ext cx="9144000" cy="30099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00200"/>
            <a:ext cx="9144000" cy="354329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37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2500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484040"/>
            <a:ext cx="8508999" cy="955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4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4806203"/>
            <a:ext cx="575236" cy="26894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600200"/>
            <a:ext cx="8508999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143125"/>
            <a:ext cx="8508999" cy="254317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505305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602000"/>
            <a:ext cx="4180910" cy="309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  <a:lvl2pPr>
              <a:lnSpc>
                <a:spcPct val="114000"/>
              </a:lnSpc>
              <a:defRPr lang="de-DE" sz="1400" noProof="0" dirty="0" smtClean="0"/>
            </a:lvl2pPr>
            <a:lvl3pPr>
              <a:defRPr sz="14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48752"/>
            <a:ext cx="4188333" cy="2547074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8840"/>
            <a:ext cx="4180392" cy="2546911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152650"/>
            <a:ext cx="9144000" cy="299085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72000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25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152650"/>
            <a:ext cx="4197858" cy="2552700"/>
          </a:xfrm>
          <a:prstGeom prst="rect">
            <a:avLst/>
          </a:prstGeom>
        </p:spPr>
        <p:txBody>
          <a:bodyPr lIns="0" rIns="0"/>
          <a:lstStyle>
            <a:lvl1pPr>
              <a:defRPr lang="de-DE" sz="14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1400"/>
            </a:lvl2pPr>
            <a:lvl3pPr>
              <a:defRPr sz="14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648200" y="2143125"/>
            <a:ext cx="4180392" cy="2543176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140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19090" y="1600200"/>
            <a:ext cx="8508999" cy="495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140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7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2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7829538" cy="28851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pic>
        <p:nvPicPr>
          <p:cNvPr id="5" name="Bild 8" descr="20150416 tum logo blau png final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18800" y="324000"/>
            <a:ext cx="604774" cy="31851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4922462"/>
            <a:ext cx="1115376" cy="210507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 l="398" t="14167" b="1083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19506" y="321468"/>
            <a:ext cx="7160425" cy="346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Mustertechnik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TUM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School </a:t>
            </a:r>
            <a:r>
              <a:rPr lang="de-DE" sz="800" baseline="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800" dirty="0">
                <a:solidFill>
                  <a:schemeClr val="tx2"/>
                </a:solidFill>
                <a:latin typeface="+mn-lt"/>
              </a:rPr>
              <a:t> Musterverfahren</a:t>
            </a:r>
          </a:p>
          <a:p>
            <a:pPr>
              <a:lnSpc>
                <a:spcPts val="900"/>
              </a:lnSpc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000"/>
            <a:ext cx="604774" cy="31851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74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5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18800" y="324000"/>
            <a:ext cx="599513" cy="320288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4854985"/>
            <a:ext cx="205200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1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4854985"/>
            <a:ext cx="646428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1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5215" y="1476375"/>
            <a:ext cx="3819542" cy="33337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319088" y="1484039"/>
            <a:ext cx="8508999" cy="3326085"/>
          </a:xfrm>
        </p:spPr>
        <p:txBody>
          <a:bodyPr anchor="b"/>
          <a:lstStyle/>
          <a:p>
            <a:r>
              <a:rPr lang="de-DE" dirty="0" err="1"/>
              <a:t>Author</a:t>
            </a:r>
            <a:r>
              <a:rPr lang="de-DE" dirty="0"/>
              <a:t>: </a:t>
            </a:r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endParaRPr lang="de-DE" dirty="0"/>
          </a:p>
          <a:p>
            <a:r>
              <a:rPr lang="de-DE" dirty="0"/>
              <a:t>Supervisor: Prof. Dr. Stephan Krusche</a:t>
            </a:r>
          </a:p>
          <a:p>
            <a:endParaRPr lang="de-DE" dirty="0"/>
          </a:p>
          <a:p>
            <a:r>
              <a:rPr lang="de-DE" dirty="0"/>
              <a:t>Technische Universität München</a:t>
            </a:r>
          </a:p>
          <a:p>
            <a:r>
              <a:rPr lang="de-DE" dirty="0"/>
              <a:t>TUM School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, Information and Technology</a:t>
            </a:r>
          </a:p>
          <a:p>
            <a:r>
              <a:rPr lang="de-DE" dirty="0"/>
              <a:t>Chair </a:t>
            </a:r>
            <a:r>
              <a:rPr lang="de-DE" dirty="0" err="1"/>
              <a:t>for</a:t>
            </a:r>
            <a:r>
              <a:rPr lang="de-DE" dirty="0"/>
              <a:t> Applied Software Engineering</a:t>
            </a:r>
          </a:p>
          <a:p>
            <a:r>
              <a:rPr lang="de-DE" dirty="0"/>
              <a:t>Munich, 5. April 2024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Subsystem Decomposition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10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Nityananda Zbil | Participating in Learning Management Systems through an iOS application</a:t>
            </a:r>
            <a:endParaRPr lang="en-US"/>
          </a:p>
        </p:txBody>
      </p:sp>
      <p:pic>
        <p:nvPicPr>
          <p:cNvPr id="8" name="Picture 7" descr="A diagram of a conversation&#10;&#10;Description automatically generated">
            <a:extLst>
              <a:ext uri="{FF2B5EF4-FFF2-40B4-BE49-F238E27FC236}">
                <a16:creationId xmlns:a16="http://schemas.microsoft.com/office/drawing/2014/main" id="{0174C68E-E3A8-429E-F62E-2C94DB810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801" y="2099032"/>
            <a:ext cx="7772400" cy="249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354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Persistent Data Management</a:t>
            </a:r>
          </a:p>
        </p:txBody>
      </p:sp>
      <p:pic>
        <p:nvPicPr>
          <p:cNvPr id="8" name="Picture 7" descr="A diagram of a conversation&#10;&#10;Description automatically generated">
            <a:extLst>
              <a:ext uri="{FF2B5EF4-FFF2-40B4-BE49-F238E27FC236}">
                <a16:creationId xmlns:a16="http://schemas.microsoft.com/office/drawing/2014/main" id="{04155E84-AF6C-F889-1E68-CC231FD31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65982"/>
            <a:ext cx="3003972" cy="3731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11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Nityananda Zbil | Participating in Learning Management Systems through an iOS 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34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7E9DC3-1A40-B82D-87F6-0E2C5ABBE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13886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Manual Test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3 Tasks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10 Participants</a:t>
            </a:r>
          </a:p>
        </p:txBody>
      </p:sp>
      <p:pic>
        <p:nvPicPr>
          <p:cNvPr id="7" name="Picture 6" descr="A graph showing the number of participants&#10;&#10;Description automatically generated">
            <a:extLst>
              <a:ext uri="{FF2B5EF4-FFF2-40B4-BE49-F238E27FC236}">
                <a16:creationId xmlns:a16="http://schemas.microsoft.com/office/drawing/2014/main" id="{E14CDDED-6A59-2FA3-49C2-86A5B6249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9044" y="968336"/>
            <a:ext cx="4765865" cy="3729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Evaluation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13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733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Description automatically generated">
            <a:extLst>
              <a:ext uri="{FF2B5EF4-FFF2-40B4-BE49-F238E27FC236}">
                <a16:creationId xmlns:a16="http://schemas.microsoft.com/office/drawing/2014/main" id="{E957B916-BE9B-B860-9CF9-8E5FDC777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889" y="972001"/>
            <a:ext cx="4746019" cy="372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Use Cases</a:t>
            </a:r>
          </a:p>
          <a:p>
            <a:pPr>
              <a:spcAft>
                <a:spcPts val="600"/>
              </a:spcAft>
            </a:pPr>
            <a:r>
              <a:rPr lang="en-US" dirty="0"/>
              <a:t>✅ Realized</a:t>
            </a:r>
          </a:p>
          <a:p>
            <a:pPr>
              <a:spcAft>
                <a:spcPts val="600"/>
              </a:spcAft>
            </a:pPr>
            <a:r>
              <a:rPr lang="en-US" dirty="0"/>
              <a:t>⚙️ Partially realized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Status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14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Nityananda Zbil | Participating in Learning Management Systems through an iOS application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7BB1C7-DF91-EB16-4B84-96979F142B76}"/>
              </a:ext>
            </a:extLst>
          </p:cNvPr>
          <p:cNvSpPr txBox="1"/>
          <p:nvPr/>
        </p:nvSpPr>
        <p:spPr>
          <a:xfrm>
            <a:off x="6246656" y="103737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7A989-EE3C-DF24-DC50-9B3FD54CDA11}"/>
              </a:ext>
            </a:extLst>
          </p:cNvPr>
          <p:cNvSpPr txBox="1"/>
          <p:nvPr/>
        </p:nvSpPr>
        <p:spPr>
          <a:xfrm>
            <a:off x="6246656" y="1655919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✅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F0A74-432A-D68E-E4C2-9F0339E94C29}"/>
              </a:ext>
            </a:extLst>
          </p:cNvPr>
          <p:cNvSpPr txBox="1"/>
          <p:nvPr/>
        </p:nvSpPr>
        <p:spPr>
          <a:xfrm>
            <a:off x="8060867" y="165232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✅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17D4DD-C993-E80E-F924-F80EC87C4FBA}"/>
              </a:ext>
            </a:extLst>
          </p:cNvPr>
          <p:cNvSpPr txBox="1"/>
          <p:nvPr/>
        </p:nvSpPr>
        <p:spPr>
          <a:xfrm>
            <a:off x="6246656" y="2650148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45B8F4-1FDB-B29F-98CC-350342BFB92F}"/>
              </a:ext>
            </a:extLst>
          </p:cNvPr>
          <p:cNvSpPr txBox="1"/>
          <p:nvPr/>
        </p:nvSpPr>
        <p:spPr>
          <a:xfrm>
            <a:off x="8060867" y="264845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✅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F71817-4B85-EF08-1269-0ECB10D07062}"/>
              </a:ext>
            </a:extLst>
          </p:cNvPr>
          <p:cNvSpPr txBox="1"/>
          <p:nvPr/>
        </p:nvSpPr>
        <p:spPr>
          <a:xfrm>
            <a:off x="8060867" y="388803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✅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49CC2D-35E1-9A41-C8AD-88F812194003}"/>
              </a:ext>
            </a:extLst>
          </p:cNvPr>
          <p:cNvSpPr txBox="1"/>
          <p:nvPr/>
        </p:nvSpPr>
        <p:spPr>
          <a:xfrm>
            <a:off x="6246656" y="326905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⚙️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686190-774D-E1EB-9E8D-7405157CCD33}"/>
              </a:ext>
            </a:extLst>
          </p:cNvPr>
          <p:cNvSpPr txBox="1"/>
          <p:nvPr/>
        </p:nvSpPr>
        <p:spPr>
          <a:xfrm>
            <a:off x="8060867" y="3268244"/>
            <a:ext cx="91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⚙️</a:t>
            </a:r>
          </a:p>
        </p:txBody>
      </p:sp>
    </p:spTree>
    <p:extLst>
      <p:ext uri="{BB962C8B-B14F-4D97-AF65-F5344CB8AC3E}">
        <p14:creationId xmlns:p14="http://schemas.microsoft.com/office/powerpoint/2010/main" val="77925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Participation in Exercises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 dirty="0"/>
          </a:p>
        </p:txBody>
      </p:sp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D0B77E19-B8AF-E7E6-46FD-5C590CD12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91" y="972000"/>
            <a:ext cx="1715890" cy="3723103"/>
          </a:xfrm>
          <a:prstGeom prst="rect">
            <a:avLst/>
          </a:prstGeom>
          <a:effectLst>
            <a:outerShdw blurRad="50800" dist="38100" dir="108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97381924-1652-9EBE-ECF9-F63CB5B1A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4814" y="972000"/>
            <a:ext cx="1715890" cy="3723103"/>
          </a:xfrm>
          <a:prstGeom prst="rect">
            <a:avLst/>
          </a:prstGeom>
          <a:effectLst>
            <a:outerShdw blurRad="50800" dist="38100" dir="108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 descr="Screens screenshot of a chat&#10;&#10;Description automatically generated">
            <a:extLst>
              <a:ext uri="{FF2B5EF4-FFF2-40B4-BE49-F238E27FC236}">
                <a16:creationId xmlns:a16="http://schemas.microsoft.com/office/drawing/2014/main" id="{674B5200-5F73-B1EA-D9A1-ECE48F37FC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304" y="972000"/>
            <a:ext cx="1715890" cy="3723102"/>
          </a:xfrm>
          <a:prstGeom prst="rect">
            <a:avLst/>
          </a:prstGeom>
          <a:effectLst>
            <a:outerShdw blurRad="50800" dist="38100" dir="108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 descr="A screenshot of a screenshot of a photo&#10;&#10;Description automatically generated">
            <a:extLst>
              <a:ext uri="{FF2B5EF4-FFF2-40B4-BE49-F238E27FC236}">
                <a16:creationId xmlns:a16="http://schemas.microsoft.com/office/drawing/2014/main" id="{CF8AAEA5-3D12-CCAE-59FD-DF59BCF2A9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6949" y="972725"/>
            <a:ext cx="1715889" cy="3723100"/>
          </a:xfrm>
          <a:prstGeom prst="rect">
            <a:avLst/>
          </a:prstGeom>
          <a:effectLst>
            <a:outerShdw blurRad="50800" dist="38100" dir="10800000" algn="b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88533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05AF6-1D4C-A156-30FB-024879AE8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745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328343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Motivation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Objectives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Requirements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System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Status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Future Work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091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EDFD8F-CDA8-6E4F-C623-82ACE6829428}"/>
              </a:ext>
            </a:extLst>
          </p:cNvPr>
          <p:cNvSpPr txBox="1"/>
          <p:nvPr/>
        </p:nvSpPr>
        <p:spPr>
          <a:xfrm>
            <a:off x="1088147" y="1848475"/>
            <a:ext cx="1828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🧑‍💻</a:t>
            </a:r>
          </a:p>
          <a:p>
            <a:pPr algn="ctr"/>
            <a:r>
              <a:rPr lang="en-US" sz="1400" dirty="0"/>
              <a:t>Novice Users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7C2642-BAC8-6438-7180-B0AF0B46309D}"/>
              </a:ext>
            </a:extLst>
          </p:cNvPr>
          <p:cNvSpPr txBox="1"/>
          <p:nvPr/>
        </p:nvSpPr>
        <p:spPr>
          <a:xfrm>
            <a:off x="3657600" y="1848475"/>
            <a:ext cx="1828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🧑‍🏫</a:t>
            </a:r>
          </a:p>
          <a:p>
            <a:pPr algn="ctr"/>
            <a:r>
              <a:rPr lang="en-US" sz="1400" dirty="0"/>
              <a:t>Advanced Users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6FF3AB-2948-E0DC-24EE-5DCC58F41998}"/>
              </a:ext>
            </a:extLst>
          </p:cNvPr>
          <p:cNvSpPr txBox="1"/>
          <p:nvPr/>
        </p:nvSpPr>
        <p:spPr>
          <a:xfrm>
            <a:off x="6227053" y="1848474"/>
            <a:ext cx="182880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📱</a:t>
            </a:r>
          </a:p>
          <a:p>
            <a:pPr algn="ctr"/>
            <a:r>
              <a:rPr lang="en-US" sz="1400" dirty="0"/>
              <a:t>Deficient Usability</a:t>
            </a:r>
          </a:p>
        </p:txBody>
      </p:sp>
    </p:spTree>
    <p:extLst>
      <p:ext uri="{BB962C8B-B14F-4D97-AF65-F5344CB8AC3E}">
        <p14:creationId xmlns:p14="http://schemas.microsoft.com/office/powerpoint/2010/main" val="640880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45E727-920C-2BAC-0A26-57905D9D30B7}"/>
              </a:ext>
            </a:extLst>
          </p:cNvPr>
          <p:cNvSpPr txBox="1"/>
          <p:nvPr/>
        </p:nvSpPr>
        <p:spPr>
          <a:xfrm>
            <a:off x="1913094" y="1838535"/>
            <a:ext cx="1828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📈</a:t>
            </a:r>
          </a:p>
          <a:p>
            <a:pPr algn="ctr"/>
            <a:r>
              <a:rPr lang="en-US" sz="1400" dirty="0"/>
              <a:t>Mobile Device Usage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81AA32-1C48-9CD3-1D2C-4F13FCA3D05D}"/>
              </a:ext>
            </a:extLst>
          </p:cNvPr>
          <p:cNvSpPr txBox="1"/>
          <p:nvPr/>
        </p:nvSpPr>
        <p:spPr>
          <a:xfrm>
            <a:off x="5402106" y="1838535"/>
            <a:ext cx="1828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♻️ </a:t>
            </a:r>
            <a:endParaRPr lang="en-US" sz="1400" dirty="0"/>
          </a:p>
          <a:p>
            <a:pPr algn="ctr"/>
            <a:r>
              <a:rPr lang="en-US" sz="1400" dirty="0"/>
              <a:t>Keep Students Involved</a:t>
            </a:r>
          </a:p>
        </p:txBody>
      </p:sp>
    </p:spTree>
    <p:extLst>
      <p:ext uri="{BB962C8B-B14F-4D97-AF65-F5344CB8AC3E}">
        <p14:creationId xmlns:p14="http://schemas.microsoft.com/office/powerpoint/2010/main" val="8629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380810"/>
          </a:xfrm>
        </p:spPr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BD573-D802-24AA-B42D-117821910021}"/>
              </a:ext>
            </a:extLst>
          </p:cNvPr>
          <p:cNvSpPr txBox="1"/>
          <p:nvPr/>
        </p:nvSpPr>
        <p:spPr>
          <a:xfrm>
            <a:off x="1088147" y="1848474"/>
            <a:ext cx="1828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💬</a:t>
            </a:r>
          </a:p>
          <a:p>
            <a:pPr algn="ctr"/>
            <a:r>
              <a:rPr lang="en-US" sz="1400" dirty="0"/>
              <a:t>Strengthen Fundamentals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BA368-ADCC-72B9-390C-664A530ADF51}"/>
              </a:ext>
            </a:extLst>
          </p:cNvPr>
          <p:cNvSpPr txBox="1"/>
          <p:nvPr/>
        </p:nvSpPr>
        <p:spPr>
          <a:xfrm>
            <a:off x="3657600" y="1848475"/>
            <a:ext cx="1828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🔇</a:t>
            </a:r>
          </a:p>
          <a:p>
            <a:pPr algn="ctr"/>
            <a:r>
              <a:rPr lang="en-US" sz="1400" dirty="0"/>
              <a:t>Manage Push Notifications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D0336D-64D3-A0CC-9F0F-39E965C06B0C}"/>
              </a:ext>
            </a:extLst>
          </p:cNvPr>
          <p:cNvSpPr txBox="1"/>
          <p:nvPr/>
        </p:nvSpPr>
        <p:spPr>
          <a:xfrm>
            <a:off x="6227053" y="1848474"/>
            <a:ext cx="1828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800" dirty="0"/>
              <a:t>🔗</a:t>
            </a:r>
          </a:p>
          <a:p>
            <a:pPr algn="ctr"/>
            <a:r>
              <a:rPr lang="en-US" sz="1400" dirty="0"/>
              <a:t>Mention Course Contents</a:t>
            </a:r>
          </a:p>
        </p:txBody>
      </p:sp>
    </p:spTree>
    <p:extLst>
      <p:ext uri="{BB962C8B-B14F-4D97-AF65-F5344CB8AC3E}">
        <p14:creationId xmlns:p14="http://schemas.microsoft.com/office/powerpoint/2010/main" val="42863084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Use Cases</a:t>
            </a:r>
          </a:p>
        </p:txBody>
      </p:sp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6917EDD6-E421-84C9-A7E3-D0EF627B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89" y="972001"/>
            <a:ext cx="4746019" cy="37256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Requirements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6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07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Analysis Object Model</a:t>
            </a:r>
          </a:p>
        </p:txBody>
      </p:sp>
      <p:pic>
        <p:nvPicPr>
          <p:cNvPr id="8" name="Picture 7" descr="A diagram of a function&#10;&#10;Description automatically generated">
            <a:extLst>
              <a:ext uri="{FF2B5EF4-FFF2-40B4-BE49-F238E27FC236}">
                <a16:creationId xmlns:a16="http://schemas.microsoft.com/office/drawing/2014/main" id="{47093101-423A-F1C3-1757-D394D2169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558" y="1075874"/>
            <a:ext cx="4688351" cy="362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Requirements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7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75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Dynamic Model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Requirements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dirty="0" err="1"/>
              <a:t>Nityananda</a:t>
            </a:r>
            <a:r>
              <a:rPr lang="de-DE" dirty="0"/>
              <a:t> </a:t>
            </a:r>
            <a:r>
              <a:rPr lang="de-DE" dirty="0" err="1"/>
              <a:t>Zbil</a:t>
            </a:r>
            <a:r>
              <a:rPr lang="de-DE" dirty="0"/>
              <a:t> | </a:t>
            </a:r>
            <a:r>
              <a:rPr lang="de-DE" dirty="0" err="1"/>
              <a:t>Participating</a:t>
            </a:r>
            <a:r>
              <a:rPr lang="de-DE" dirty="0"/>
              <a:t> in Learning Management Systems </a:t>
            </a:r>
            <a:r>
              <a:rPr lang="de-DE" dirty="0" err="1"/>
              <a:t>through</a:t>
            </a:r>
            <a:r>
              <a:rPr lang="de-DE" dirty="0"/>
              <a:t> an iOS </a:t>
            </a:r>
            <a:r>
              <a:rPr lang="de-DE" dirty="0" err="1"/>
              <a:t>application</a:t>
            </a:r>
            <a:endParaRPr lang="en-US"/>
          </a:p>
        </p:txBody>
      </p:sp>
      <p:pic>
        <p:nvPicPr>
          <p:cNvPr id="10" name="Picture 9" descr="A diagram of a conversation&#10;&#10;Description automatically generated">
            <a:extLst>
              <a:ext uri="{FF2B5EF4-FFF2-40B4-BE49-F238E27FC236}">
                <a16:creationId xmlns:a16="http://schemas.microsoft.com/office/drawing/2014/main" id="{3D779B3F-374C-AAB5-A65D-FCA318C4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72000"/>
            <a:ext cx="3597156" cy="372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96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6D2F8A3-631F-908C-D3D8-A2066B7D181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19091" y="1602000"/>
            <a:ext cx="4180910" cy="3095626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Top Level Design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4AFBCF-4BF9-9104-56C4-459180412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72000"/>
            <a:ext cx="8508999" cy="410369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System Design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886838-E731-263B-8DB0-4473BD0ACFE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6774934" y="4854985"/>
            <a:ext cx="2052074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E58CB1E-F828-4F11-99E0-327109AF9DA4}" type="slidenum">
              <a:rPr lang="de-DE" smtClean="0"/>
              <a:pPr>
                <a:spcAft>
                  <a:spcPts val="600"/>
                </a:spcAft>
              </a:pPr>
              <a:t>9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8FE549-4198-651A-7036-62B62398B65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311162" y="4854985"/>
            <a:ext cx="6464280" cy="273844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Nityananda Zbil | Participating in Learning Management Systems through an iOS application</a:t>
            </a:r>
            <a:endParaRPr lang="en-US"/>
          </a:p>
        </p:txBody>
      </p:sp>
      <p:pic>
        <p:nvPicPr>
          <p:cNvPr id="9" name="Picture 8" descr="A diagram of a machine&#10;&#10;Description automatically generated">
            <a:extLst>
              <a:ext uri="{FF2B5EF4-FFF2-40B4-BE49-F238E27FC236}">
                <a16:creationId xmlns:a16="http://schemas.microsoft.com/office/drawing/2014/main" id="{E726E3D0-F592-5801-B98E-FB8DF0B9E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251" y="2279863"/>
            <a:ext cx="61595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70225"/>
      </p:ext>
    </p:extLst>
  </p:cSld>
  <p:clrMapOvr>
    <a:masterClrMapping/>
  </p:clrMapOvr>
</p:sld>
</file>

<file path=ppt/theme/theme1.xml><?xml version="1.0" encoding="utf-8"?>
<a:theme xmlns:a="http://schemas.openxmlformats.org/drawingml/2006/main" name="Titel 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1E03A00F-5A34-475F-BA84-E2EBED434790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008B5212-AD15-4DA8-AB6C-182350FFA4EA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CFAC8027-78A3-4001-93FE-AE371D2D92B1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94C99F27-547F-408F-8FEB-51CB360826DB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62E0DEB-27C1-4887-9BB6-4AC5FC555B75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71F9E29F-9B65-4C06-A32E-848D689232B9}" vid="{D4175650-7EAE-421A-870A-005CB3789E30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Titel 1</Template>
  <TotalTime>624</TotalTime>
  <Words>661</Words>
  <Application>Microsoft Macintosh PowerPoint</Application>
  <PresentationFormat>On-screen Show (16:9)</PresentationFormat>
  <Paragraphs>163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8" baseType="lpstr">
      <vt:lpstr>.Apple Color Emoji UI</vt:lpstr>
      <vt:lpstr>Arial</vt:lpstr>
      <vt:lpstr>Calibri</vt:lpstr>
      <vt:lpstr>Courier New</vt:lpstr>
      <vt:lpstr>Symbol</vt:lpstr>
      <vt:lpstr>Wingdings</vt:lpstr>
      <vt:lpstr>Titel 1</vt:lpstr>
      <vt:lpstr>Titel 2</vt:lpstr>
      <vt:lpstr>Titel 3</vt:lpstr>
      <vt:lpstr>Inhalt</vt:lpstr>
      <vt:lpstr>Kapiteltrenner blau</vt:lpstr>
      <vt:lpstr>Kapiteltrenner schwarz</vt:lpstr>
      <vt:lpstr>Participating in Learning Management Systems through an iOS Application</vt:lpstr>
      <vt:lpstr>Outline</vt:lpstr>
      <vt:lpstr>Problem</vt:lpstr>
      <vt:lpstr>Motivation</vt:lpstr>
      <vt:lpstr>Objectives</vt:lpstr>
      <vt:lpstr>Requirements Analysis</vt:lpstr>
      <vt:lpstr>Requirements Analysis</vt:lpstr>
      <vt:lpstr>Requirements Analysis</vt:lpstr>
      <vt:lpstr>System Design</vt:lpstr>
      <vt:lpstr>System Design</vt:lpstr>
      <vt:lpstr>System Design</vt:lpstr>
      <vt:lpstr>Demo</vt:lpstr>
      <vt:lpstr>Evaluation</vt:lpstr>
      <vt:lpstr>Status</vt:lpstr>
      <vt:lpstr>Future Work</vt:lpstr>
      <vt:lpstr>Thank You!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Participating in Learning Management Systems through an iOS Application</dc:title>
  <dc:creator>Nityananda Zbil</dc:creator>
  <cp:lastModifiedBy>Nityananda Zbil</cp:lastModifiedBy>
  <cp:revision>14</cp:revision>
  <cp:lastPrinted>2015-07-30T14:04:45Z</cp:lastPrinted>
  <dcterms:created xsi:type="dcterms:W3CDTF">2024-04-04T23:21:37Z</dcterms:created>
  <dcterms:modified xsi:type="dcterms:W3CDTF">2024-04-06T19:07:13Z</dcterms:modified>
</cp:coreProperties>
</file>